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윤고딕" panose="020B0503000000000000" pitchFamily="34" charset="-127"/>
      <p:regular r:id="rId14"/>
    </p:embeddedFont>
    <p:embeddedFont>
      <p:font typeface="윤고딕 Bold" panose="020B0803000000000000" pitchFamily="34" charset="-127"/>
      <p:regular r:id="rId15"/>
    </p:embeddedFont>
    <p:embeddedFont>
      <p:font typeface="윤고딕 Light" panose="020B0503000000000000" pitchFamily="34" charset="-127"/>
      <p:regular r:id="rId16"/>
    </p:embeddedFont>
    <p:embeddedFont>
      <p:font typeface="Beautifully Delicious Script" pitchFamily="2" charset="0"/>
      <p:regular r:id="rId17"/>
    </p:embeddedFont>
    <p:embeddedFont>
      <p:font typeface="Garet Light" pitchFamily="2" charset="0"/>
      <p:regular r:id="rId18"/>
    </p:embeddedFont>
    <p:embeddedFont>
      <p:font typeface="Glacial Indifference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785" autoAdjust="0"/>
    <p:restoredTop sz="94643" autoAdjust="0"/>
  </p:normalViewPr>
  <p:slideViewPr>
    <p:cSldViewPr>
      <p:cViewPr varScale="1">
        <p:scale>
          <a:sx n="37" d="100"/>
          <a:sy n="37" d="100"/>
        </p:scale>
        <p:origin x="264" y="20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1631" y="781050"/>
            <a:ext cx="5297669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Lab 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781050"/>
            <a:ext cx="4362709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IoT - 연합학습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07948" y="3382908"/>
            <a:ext cx="10272104" cy="1532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CLIP2FL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720382"/>
            <a:ext cx="2975952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u="none" strike="noStrike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2025.11.28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60198" y="7908498"/>
            <a:ext cx="4599102" cy="1671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75"/>
              </a:lnSpc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20201769 민경훈</a:t>
            </a:r>
          </a:p>
          <a:p>
            <a:pPr algn="r">
              <a:lnSpc>
                <a:spcPts val="4475"/>
              </a:lnSpc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20237137 주보성</a:t>
            </a:r>
          </a:p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20237142 전준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774927" y="3723046"/>
            <a:ext cx="8369073" cy="3410397"/>
          </a:xfrm>
          <a:custGeom>
            <a:avLst/>
            <a:gdLst/>
            <a:ahLst/>
            <a:cxnLst/>
            <a:rect l="l" t="t" r="r" b="b"/>
            <a:pathLst>
              <a:path w="8369073" h="3410397">
                <a:moveTo>
                  <a:pt x="0" y="0"/>
                </a:moveTo>
                <a:lnTo>
                  <a:pt x="8369073" y="0"/>
                </a:lnTo>
                <a:lnTo>
                  <a:pt x="8369073" y="3410397"/>
                </a:lnTo>
                <a:lnTo>
                  <a:pt x="0" y="341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Experiments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47173" y="3168866"/>
            <a:ext cx="8256894" cy="6310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STL-10에서의 성능은  유의미하게 상승함.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CIFAR-10에서의 성능은 거의 동일하거나 소폭 하락함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CIFAR-10의 해상도는 32*32으로, tail 클래스에서 224*224의 이미지로 학습했던 CLIP의 학습 비율을 늘리는 방법이 성능 개선에 있어서 악영향을 미쳤을 것이라 추측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이는 차후 추가 연구를 통해서 검증해야 할 것으로 판단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3950" y="934598"/>
            <a:ext cx="12551670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성능개선: Balanced Knowledge Distillation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44978"/>
            <a:ext cx="6869633" cy="1016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질의 응답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90868" y="9134117"/>
            <a:ext cx="18869735" cy="120011"/>
            <a:chOff x="0" y="0"/>
            <a:chExt cx="4969807" cy="316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290868" y="8842656"/>
            <a:ext cx="18869735" cy="120011"/>
            <a:chOff x="0" y="0"/>
            <a:chExt cx="4969807" cy="3160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 rot="-126220">
            <a:off x="6866326" y="2078447"/>
            <a:ext cx="4544160" cy="269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050"/>
              </a:lnSpc>
              <a:spcBef>
                <a:spcPct val="0"/>
              </a:spcBef>
            </a:pPr>
            <a:r>
              <a:rPr lang="en-US" sz="1575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Q&amp;A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25275" y="5291438"/>
            <a:ext cx="6037449" cy="1876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20201769 민경훈</a:t>
            </a:r>
          </a:p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20237137 주보성</a:t>
            </a:r>
          </a:p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20237142 전준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 rot="-594003">
            <a:off x="5886222" y="2173229"/>
            <a:ext cx="6461515" cy="273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19"/>
              </a:lnSpc>
              <a:spcBef>
                <a:spcPct val="0"/>
              </a:spcBef>
            </a:pPr>
            <a:r>
              <a:rPr lang="en-US" sz="1594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205225" y="1795145"/>
            <a:ext cx="3052600" cy="686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Background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05225" y="2841467"/>
            <a:ext cx="3698411" cy="6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문제 상황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64408" y="2841467"/>
            <a:ext cx="2416440" cy="1256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일반화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개선 기법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205225" y="6392497"/>
            <a:ext cx="2416440" cy="6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CLIP2FL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05225" y="5344935"/>
            <a:ext cx="3052600" cy="686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Method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28407" y="1795145"/>
            <a:ext cx="3052600" cy="686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Experiments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528407" y="4678912"/>
            <a:ext cx="3052600" cy="686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477050" y="1193911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477050" y="4733269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443" y="1193911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52443" y="4069646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3950" y="934598"/>
            <a:ext cx="2186274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id="17" name="AutoShape 1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Background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3950" y="934598"/>
            <a:ext cx="2342611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문제 상황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123950" y="4664075"/>
            <a:ext cx="7100345" cy="3360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각 클라이언트의 클래스 분포가 서로 다름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발생 문제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582927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각 클라이언트가 가진 클래스에만 과적합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582927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서로 다른 방향의 가중치가 섞여 수렴이 불안정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4664075"/>
            <a:ext cx="8115300" cy="335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Head클래스와 Tail클래스의 데이터 양 편차가 큼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발생 문제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582927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tail 클래스는 학습 데이터가 작아 분류기에서 무시됨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582927" lvl="1" indent="-291463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서버 가중치 통합 시 head클래스 중심으로 업데이트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331991" y="3182283"/>
            <a:ext cx="13429273" cy="1060450"/>
            <a:chOff x="0" y="0"/>
            <a:chExt cx="17905698" cy="141393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33350"/>
              <a:ext cx="6488373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7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Non-IID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082678" y="-133350"/>
              <a:ext cx="8823020" cy="1547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7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191919"/>
                  </a:solidFill>
                  <a:latin typeface="윤고딕"/>
                  <a:ea typeface="윤고딕"/>
                  <a:cs typeface="윤고딕"/>
                  <a:sym typeface="윤고딕"/>
                </a:rPr>
                <a:t>Long-tail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028700" y="3349389"/>
            <a:ext cx="7973548" cy="3887104"/>
          </a:xfrm>
          <a:custGeom>
            <a:avLst/>
            <a:gdLst/>
            <a:ahLst/>
            <a:cxnLst/>
            <a:rect l="l" t="t" r="r" b="b"/>
            <a:pathLst>
              <a:path w="7973548" h="3887104">
                <a:moveTo>
                  <a:pt x="0" y="0"/>
                </a:moveTo>
                <a:lnTo>
                  <a:pt x="7973548" y="0"/>
                </a:lnTo>
                <a:lnTo>
                  <a:pt x="7973548" y="3887104"/>
                </a:lnTo>
                <a:lnTo>
                  <a:pt x="0" y="388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Method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47173" y="3168866"/>
            <a:ext cx="7712127" cy="4268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199"/>
              </a:lnSpc>
              <a:buAutoNum type="arabicPeriod"/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CLIP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텍스트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프로토타입으로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Tail Class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보강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2. Synthetic Feature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생성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3.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KD기반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서버-클라이언트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정렬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4.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서버단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특징부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보정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23950" y="934598"/>
            <a:ext cx="10007772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CLIP2FL: 개요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028700" y="3711889"/>
            <a:ext cx="8093913" cy="2863222"/>
          </a:xfrm>
          <a:custGeom>
            <a:avLst/>
            <a:gdLst/>
            <a:ahLst/>
            <a:cxnLst/>
            <a:rect l="l" t="t" r="r" b="b"/>
            <a:pathLst>
              <a:path w="8093913" h="2863222">
                <a:moveTo>
                  <a:pt x="0" y="0"/>
                </a:moveTo>
                <a:lnTo>
                  <a:pt x="8093913" y="0"/>
                </a:lnTo>
                <a:lnTo>
                  <a:pt x="8093913" y="2863222"/>
                </a:lnTo>
                <a:lnTo>
                  <a:pt x="0" y="28632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Method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47173" y="3168866"/>
            <a:ext cx="8256894" cy="579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훈련 단계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이미지 인코더와 텍스트 인코더로 각각 피처 추출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피처 간 유사도 행렬 계산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올바른 쌍은 가까워지도록, 나머지는 멀어지도록 학습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추론 단계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이미지를 인코딩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클래스별 텍스트 프롬프트를 인코딩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dot-product로 가장 유사한 텍스트를 정답으로 선택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3950" y="934598"/>
            <a:ext cx="2414240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CLIP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233859" y="2812053"/>
            <a:ext cx="6577320" cy="4662894"/>
          </a:xfrm>
          <a:custGeom>
            <a:avLst/>
            <a:gdLst/>
            <a:ahLst/>
            <a:cxnLst/>
            <a:rect l="l" t="t" r="r" b="b"/>
            <a:pathLst>
              <a:path w="6577320" h="4662894">
                <a:moveTo>
                  <a:pt x="0" y="0"/>
                </a:moveTo>
                <a:lnTo>
                  <a:pt x="6577320" y="0"/>
                </a:lnTo>
                <a:lnTo>
                  <a:pt x="6577320" y="4662894"/>
                </a:lnTo>
                <a:lnTo>
                  <a:pt x="0" y="4662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261" r="-69070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9522082" y="3349389"/>
            <a:ext cx="7712127" cy="3614738"/>
            <a:chOff x="0" y="0"/>
            <a:chExt cx="10282836" cy="4819651"/>
          </a:xfrm>
        </p:grpSpPr>
        <p:sp>
          <p:nvSpPr>
            <p:cNvPr id="8" name="TextBox 8"/>
            <p:cNvSpPr txBox="1"/>
            <p:nvPr/>
          </p:nvSpPr>
          <p:spPr>
            <a:xfrm>
              <a:off x="0" y="-57150"/>
              <a:ext cx="10282836" cy="48768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91919"/>
                  </a:solidFill>
                  <a:latin typeface="윤고딕 Light"/>
                  <a:ea typeface="윤고딕 Light"/>
                  <a:cs typeface="윤고딕 Light"/>
                  <a:sym typeface="윤고딕 Light"/>
                </a:rPr>
                <a:t>Client Side</a:t>
              </a:r>
            </a:p>
            <a:p>
              <a:pPr marL="647695" lvl="1" indent="-323848" algn="l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191919"/>
                  </a:solidFill>
                  <a:latin typeface="윤고딕 Light"/>
                  <a:ea typeface="윤고딕 Light"/>
                  <a:cs typeface="윤고딕 Light"/>
                  <a:sym typeface="윤고딕 Light"/>
                </a:rPr>
                <a:t>Local 모델 (ResNet) → CE Loss 추출</a:t>
              </a:r>
            </a:p>
            <a:p>
              <a:pPr marL="647695" lvl="1" indent="-323848" algn="l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191919"/>
                  </a:solidFill>
                  <a:latin typeface="윤고딕 Light"/>
                  <a:ea typeface="윤고딕 Light"/>
                  <a:cs typeface="윤고딕 Light"/>
                  <a:sym typeface="윤고딕 Light"/>
                </a:rPr>
                <a:t>Local 모델과 CLIP의 Logit 추출 후 KL</a:t>
              </a:r>
            </a:p>
            <a:p>
              <a:pPr marL="647695" lvl="1" indent="-323848" algn="l">
                <a:lnSpc>
                  <a:spcPts val="4199"/>
                </a:lnSpc>
                <a:buFont typeface="Arial"/>
                <a:buChar char="•"/>
              </a:pPr>
              <a:r>
                <a:rPr lang="en-US" sz="2999">
                  <a:solidFill>
                    <a:srgbClr val="191919"/>
                  </a:solidFill>
                  <a:latin typeface="윤고딕 Light"/>
                  <a:ea typeface="윤고딕 Light"/>
                  <a:cs typeface="윤고딕 Light"/>
                  <a:sym typeface="윤고딕 Light"/>
                </a:rPr>
                <a:t>최종:</a:t>
              </a:r>
            </a:p>
            <a:p>
              <a:pPr marL="1295390" lvl="2" indent="-431797" algn="l">
                <a:lnSpc>
                  <a:spcPts val="4199"/>
                </a:lnSpc>
                <a:buFont typeface="Arial"/>
                <a:buChar char="⚬"/>
              </a:pPr>
              <a:r>
                <a:rPr lang="en-US" sz="2999">
                  <a:solidFill>
                    <a:srgbClr val="191919"/>
                  </a:solidFill>
                  <a:latin typeface="윤고딕 Light"/>
                  <a:ea typeface="윤고딕 Light"/>
                  <a:cs typeface="윤고딕 Light"/>
                  <a:sym typeface="윤고딕 Light"/>
                </a:rPr>
                <a:t>alpha: KD 강도 조절 계수</a:t>
              </a:r>
            </a:p>
            <a:p>
              <a:pPr algn="l">
                <a:lnSpc>
                  <a:spcPts val="4199"/>
                </a:lnSpc>
              </a:pPr>
              <a:endPara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endParaRPr>
            </a:p>
            <a:p>
              <a:pPr algn="l">
                <a:lnSpc>
                  <a:spcPts val="4199"/>
                </a:lnSpc>
              </a:pPr>
              <a:endPara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endParaRPr>
            </a:p>
          </p:txBody>
        </p:sp>
        <p:sp>
          <p:nvSpPr>
            <p:cNvPr id="9" name="Freeform 9"/>
            <p:cNvSpPr/>
            <p:nvPr/>
          </p:nvSpPr>
          <p:spPr>
            <a:xfrm>
              <a:off x="1874716" y="1958094"/>
              <a:ext cx="4645658" cy="943104"/>
            </a:xfrm>
            <a:custGeom>
              <a:avLst/>
              <a:gdLst/>
              <a:ahLst/>
              <a:cxnLst/>
              <a:rect l="l" t="t" r="r" b="b"/>
              <a:pathLst>
                <a:path w="4645658" h="943104">
                  <a:moveTo>
                    <a:pt x="0" y="0"/>
                  </a:moveTo>
                  <a:lnTo>
                    <a:pt x="4645659" y="0"/>
                  </a:lnTo>
                  <a:lnTo>
                    <a:pt x="4645659" y="943104"/>
                  </a:lnTo>
                  <a:lnTo>
                    <a:pt x="0" y="9431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Method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3950" y="934598"/>
            <a:ext cx="6797139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CLIP2FL: Client Side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56284" y="2976092"/>
            <a:ext cx="6332470" cy="4334817"/>
          </a:xfrm>
          <a:custGeom>
            <a:avLst/>
            <a:gdLst/>
            <a:ahLst/>
            <a:cxnLst/>
            <a:rect l="l" t="t" r="r" b="b"/>
            <a:pathLst>
              <a:path w="6332470" h="4334817">
                <a:moveTo>
                  <a:pt x="0" y="0"/>
                </a:moveTo>
                <a:lnTo>
                  <a:pt x="6332470" y="0"/>
                </a:lnTo>
                <a:lnTo>
                  <a:pt x="6332470" y="4334816"/>
                </a:lnTo>
                <a:lnTo>
                  <a:pt x="0" y="43348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422" t="-12109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1023957" y="7976724"/>
            <a:ext cx="3541106" cy="718871"/>
          </a:xfrm>
          <a:custGeom>
            <a:avLst/>
            <a:gdLst/>
            <a:ahLst/>
            <a:cxnLst/>
            <a:rect l="l" t="t" r="r" b="b"/>
            <a:pathLst>
              <a:path w="3541106" h="718871">
                <a:moveTo>
                  <a:pt x="0" y="0"/>
                </a:moveTo>
                <a:lnTo>
                  <a:pt x="3541106" y="0"/>
                </a:lnTo>
                <a:lnTo>
                  <a:pt x="3541106" y="718871"/>
                </a:lnTo>
                <a:lnTo>
                  <a:pt x="0" y="718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9522082" y="3292239"/>
            <a:ext cx="8430229" cy="6315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Server Side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Client에서 FedAvg로 모인 전역 헤드 W_g 사용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 이름 → Text Encoder → Text Prototype v_c 생성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512차원 랜덤 벡터와 v_c를 결합해 나온 x_syn을 헤드에 넣어 나온 logit과 정답 클래스 간 CE Loss 계산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헤드 W_c가 바라보는 방향을 v_c가 바라보는 방향 쪽으로 정렬시키는 Alignment Loss 계산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최종:</a:t>
            </a: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beta: Alignment 강도 조절 계수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Method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3950" y="934598"/>
            <a:ext cx="6797139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CLIP2FL: Server Side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868728" y="4289729"/>
            <a:ext cx="8275272" cy="2730840"/>
          </a:xfrm>
          <a:custGeom>
            <a:avLst/>
            <a:gdLst/>
            <a:ahLst/>
            <a:cxnLst/>
            <a:rect l="l" t="t" r="r" b="b"/>
            <a:pathLst>
              <a:path w="8275272" h="2730840">
                <a:moveTo>
                  <a:pt x="0" y="0"/>
                </a:moveTo>
                <a:lnTo>
                  <a:pt x="8275272" y="0"/>
                </a:lnTo>
                <a:lnTo>
                  <a:pt x="8275272" y="2730840"/>
                </a:lnTo>
                <a:lnTo>
                  <a:pt x="0" y="273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Experiments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47173" y="3168866"/>
            <a:ext cx="8256894" cy="4205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논문 상의 코드를 사용하여 재현</a:t>
            </a: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https://github.com/shijiangming1/CLIP2FL</a:t>
            </a: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성능이 논문 상과 2% 내외의 오차로 재현 성공 판단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647695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96*96 크기의 추가 데이터셋 STL-10을 사용하여 추가 일반화 실험 진행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3950" y="934598"/>
            <a:ext cx="5088551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재현 및 일반화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256305" y="6813252"/>
            <a:ext cx="1773467" cy="713993"/>
          </a:xfrm>
          <a:custGeom>
            <a:avLst/>
            <a:gdLst/>
            <a:ahLst/>
            <a:cxnLst/>
            <a:rect l="l" t="t" r="r" b="b"/>
            <a:pathLst>
              <a:path w="1773467" h="713993">
                <a:moveTo>
                  <a:pt x="0" y="0"/>
                </a:moveTo>
                <a:lnTo>
                  <a:pt x="1773468" y="0"/>
                </a:lnTo>
                <a:lnTo>
                  <a:pt x="1773468" y="713993"/>
                </a:lnTo>
                <a:lnTo>
                  <a:pt x="0" y="713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4289681" y="4094478"/>
            <a:ext cx="1962834" cy="726976"/>
          </a:xfrm>
          <a:custGeom>
            <a:avLst/>
            <a:gdLst/>
            <a:ahLst/>
            <a:cxnLst/>
            <a:rect l="l" t="t" r="r" b="b"/>
            <a:pathLst>
              <a:path w="1962834" h="726976">
                <a:moveTo>
                  <a:pt x="0" y="0"/>
                </a:moveTo>
                <a:lnTo>
                  <a:pt x="1962834" y="0"/>
                </a:lnTo>
                <a:lnTo>
                  <a:pt x="1962834" y="726976"/>
                </a:lnTo>
                <a:lnTo>
                  <a:pt x="0" y="726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3143460" y="3670620"/>
            <a:ext cx="2877093" cy="646303"/>
          </a:xfrm>
          <a:custGeom>
            <a:avLst/>
            <a:gdLst/>
            <a:ahLst/>
            <a:cxnLst/>
            <a:rect l="l" t="t" r="r" b="b"/>
            <a:pathLst>
              <a:path w="2877093" h="646303">
                <a:moveTo>
                  <a:pt x="0" y="0"/>
                </a:moveTo>
                <a:lnTo>
                  <a:pt x="2877093" y="0"/>
                </a:lnTo>
                <a:lnTo>
                  <a:pt x="2877093" y="646304"/>
                </a:lnTo>
                <a:lnTo>
                  <a:pt x="0" y="646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2828798" y="4712403"/>
            <a:ext cx="2375625" cy="652644"/>
          </a:xfrm>
          <a:custGeom>
            <a:avLst/>
            <a:gdLst/>
            <a:ahLst/>
            <a:cxnLst/>
            <a:rect l="l" t="t" r="r" b="b"/>
            <a:pathLst>
              <a:path w="2375625" h="652644">
                <a:moveTo>
                  <a:pt x="0" y="0"/>
                </a:moveTo>
                <a:lnTo>
                  <a:pt x="2375625" y="0"/>
                </a:lnTo>
                <a:lnTo>
                  <a:pt x="2375625" y="652644"/>
                </a:lnTo>
                <a:lnTo>
                  <a:pt x="0" y="6526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0863105" y="6194850"/>
            <a:ext cx="4560712" cy="636378"/>
          </a:xfrm>
          <a:custGeom>
            <a:avLst/>
            <a:gdLst/>
            <a:ahLst/>
            <a:cxnLst/>
            <a:rect l="l" t="t" r="r" b="b"/>
            <a:pathLst>
              <a:path w="4560712" h="636378">
                <a:moveTo>
                  <a:pt x="0" y="0"/>
                </a:moveTo>
                <a:lnTo>
                  <a:pt x="4560711" y="0"/>
                </a:lnTo>
                <a:lnTo>
                  <a:pt x="4560711" y="636379"/>
                </a:lnTo>
                <a:lnTo>
                  <a:pt x="0" y="6363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0894412" y="7821206"/>
            <a:ext cx="3045998" cy="741634"/>
          </a:xfrm>
          <a:custGeom>
            <a:avLst/>
            <a:gdLst/>
            <a:ahLst/>
            <a:cxnLst/>
            <a:rect l="l" t="t" r="r" b="b"/>
            <a:pathLst>
              <a:path w="3045998" h="741634">
                <a:moveTo>
                  <a:pt x="0" y="0"/>
                </a:moveTo>
                <a:lnTo>
                  <a:pt x="3045999" y="0"/>
                </a:lnTo>
                <a:lnTo>
                  <a:pt x="3045999" y="741635"/>
                </a:lnTo>
                <a:lnTo>
                  <a:pt x="0" y="7416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123950" y="3168866"/>
            <a:ext cx="8256894" cy="5884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목적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: Long-tail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환경에서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소수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KD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기여도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상승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방법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647695" lvl="1" indent="-323848" algn="l">
              <a:lnSpc>
                <a:spcPts val="4199"/>
              </a:lnSpc>
              <a:buAutoNum type="arabicPeriod"/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Local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모델의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CE Loss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추출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2.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클래스별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가중치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λ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계산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              (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소수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클래스일수록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λ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상승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</a:t>
            </a: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λ_c들의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평균이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1이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되도록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정규화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Experiments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47173" y="3168866"/>
            <a:ext cx="8256894" cy="5880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3. BKD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로짓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재가중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Teacher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확률</a:t>
            </a:r>
            <a:endParaRPr lang="en-US" sz="29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클래스별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가중치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적용</a:t>
            </a:r>
            <a:r>
              <a:rPr lang="en-US" sz="29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: </a:t>
            </a: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다시</a:t>
            </a: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정규화</a:t>
            </a: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:</a:t>
            </a: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4. KD Loss</a:t>
            </a: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4199"/>
              </a:lnSpc>
            </a:pP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323847" lvl="1" algn="l">
              <a:lnSpc>
                <a:spcPts val="4199"/>
              </a:lnSpc>
            </a:pP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5.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최종</a:t>
            </a: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손실</a:t>
            </a: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1295390" lvl="2" indent="-431797" algn="l">
              <a:lnSpc>
                <a:spcPts val="4199"/>
              </a:lnSpc>
              <a:buFont typeface="Arial"/>
              <a:buChar char="⚬"/>
            </a:pP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1943085" lvl="3" indent="-485771" algn="l">
              <a:lnSpc>
                <a:spcPts val="4199"/>
              </a:lnSpc>
              <a:buFont typeface="Arial"/>
              <a:buChar char="￭"/>
            </a:pP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alpha: KD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강도</a:t>
            </a: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조절</a:t>
            </a:r>
            <a:r>
              <a:rPr lang="en-US" sz="29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999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계수</a:t>
            </a:r>
            <a:endParaRPr lang="en-US" sz="29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23950" y="934598"/>
            <a:ext cx="11700042" cy="80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성능개선: Balanced Knowledge Distillation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442</Words>
  <Application>Microsoft Macintosh PowerPoint</Application>
  <PresentationFormat>사용자 지정</PresentationFormat>
  <Paragraphs>117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윤고딕 Light</vt:lpstr>
      <vt:lpstr>Calibri</vt:lpstr>
      <vt:lpstr>Beautifully Delicious Script</vt:lpstr>
      <vt:lpstr>Garet Light</vt:lpstr>
      <vt:lpstr>윤고딕 Bold</vt:lpstr>
      <vt:lpstr>Glacial Indifference</vt:lpstr>
      <vt:lpstr>윤고딕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[사물인터넷-오후반]_팀1_프로젝트2_발표자료</dc:title>
  <cp:lastModifiedBy>전준</cp:lastModifiedBy>
  <cp:revision>3</cp:revision>
  <dcterms:created xsi:type="dcterms:W3CDTF">2006-08-16T00:00:00Z</dcterms:created>
  <dcterms:modified xsi:type="dcterms:W3CDTF">2025-12-14T05:20:48Z</dcterms:modified>
  <dc:identifier>DAG5qST7C9U</dc:identifier>
</cp:coreProperties>
</file>

<file path=docProps/thumbnail.jpeg>
</file>